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6"/>
  </p:notesMasterIdLst>
  <p:sldIdLst>
    <p:sldId id="257" r:id="rId2"/>
    <p:sldId id="260" r:id="rId3"/>
    <p:sldId id="262" r:id="rId4"/>
    <p:sldId id="265" r:id="rId5"/>
    <p:sldId id="266" r:id="rId6"/>
    <p:sldId id="264" r:id="rId7"/>
    <p:sldId id="263" r:id="rId8"/>
    <p:sldId id="268" r:id="rId9"/>
    <p:sldId id="269" r:id="rId10"/>
    <p:sldId id="270" r:id="rId11"/>
    <p:sldId id="274" r:id="rId12"/>
    <p:sldId id="272" r:id="rId13"/>
    <p:sldId id="273" r:id="rId14"/>
    <p:sldId id="271" r:id="rId15"/>
  </p:sldIdLst>
  <p:sldSz cx="9144000" cy="5143500" type="screen16x9"/>
  <p:notesSz cx="6735763" cy="9869488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2BCC-C3AA-4A39-8262-781C85D70577}" type="datetimeFigureOut">
              <a:rPr lang="en-US" smtClean="0"/>
              <a:pPr/>
              <a:t>9/22/2025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2615E-2DC7-489A-8FF7-87063A2EF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08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2615E-2DC7-489A-8FF7-87063A2EFCD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08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ثلث قائم الزاوية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grpSp>
        <p:nvGrpSpPr>
          <p:cNvPr id="2" name="مجموعة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شكل حر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شكل حر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شكل حر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رابط مستقيم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شارة رتبة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شارة رتبة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مثلث قائم الزاوية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رابط مستقيم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شارة رتبة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شارة رتبة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شكل حر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شكل حر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مثلث قائم الزاوية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رابط مستقيم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30/03/1447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771800" y="483518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وزارة التعليم العالي والبحث العلمي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جامعة </a:t>
            </a:r>
            <a:r>
              <a:rPr lang="ar-IQ" sz="2000" b="1" dirty="0" smtClean="0">
                <a:solidFill>
                  <a:schemeClr val="accent1">
                    <a:lumMod val="75000"/>
                  </a:schemeClr>
                </a:solidFill>
              </a:rPr>
              <a:t>البصرة</a:t>
            </a:r>
          </a:p>
          <a:p>
            <a:pPr algn="ctr"/>
            <a:r>
              <a:rPr lang="ar-IQ" sz="2000" b="1" dirty="0">
                <a:solidFill>
                  <a:schemeClr val="accent1">
                    <a:lumMod val="75000"/>
                  </a:schemeClr>
                </a:solidFill>
              </a:rPr>
              <a:t>كلية الطب البيطري</a:t>
            </a:r>
          </a:p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3660"/>
            <a:ext cx="16271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ربع نص 4"/>
          <p:cNvSpPr txBox="1"/>
          <p:nvPr/>
        </p:nvSpPr>
        <p:spPr>
          <a:xfrm>
            <a:off x="1907704" y="2067694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400" b="1" dirty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المحاضرة الافتتاحية </a:t>
            </a:r>
            <a:r>
              <a:rPr lang="ar-IQ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التعريفية</a:t>
            </a:r>
          </a:p>
          <a:p>
            <a:pPr algn="ctr"/>
            <a:r>
              <a:rPr lang="ar-IQ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للعام </a:t>
            </a:r>
            <a:r>
              <a:rPr lang="ar-IQ" sz="4400" b="1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2025-2026</a:t>
            </a:r>
            <a:endParaRPr lang="en-US" sz="4400" b="1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1" y="3471005"/>
            <a:ext cx="6862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الأستاذ الدكتورة سوزان عبد الجبار عبد العزيز </a:t>
            </a:r>
            <a:r>
              <a:rPr lang="ar-IQ" sz="2800" b="1" dirty="0" err="1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اللمعلمان</a:t>
            </a:r>
            <a:endParaRPr lang="ar-IQ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مقرر </a:t>
            </a:r>
            <a:r>
              <a:rPr lang="ar-IQ" sz="2800" b="1" dirty="0" err="1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ومسؤول</a:t>
            </a:r>
            <a:r>
              <a:rPr lang="ar-IQ" sz="2800" b="1" dirty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IQ" sz="2800" b="1" dirty="0" smtClean="0">
                <a:solidFill>
                  <a:schemeClr val="accent1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مادة الطفيليات البيطرية</a:t>
            </a:r>
            <a:endParaRPr lang="ar-IQ" sz="2800" b="1" dirty="0">
              <a:solidFill>
                <a:schemeClr val="accent1">
                  <a:lumMod val="75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صورة 6" descr="C:\Users\suzan\Desktop\شعار الكلية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8"/>
            <a:ext cx="1645848" cy="152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1517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2861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QUESTION VERY HARD? PARASITES MAY BE IN YOUR LIVER, LUNG, INTESTINE.. OHH MY GOD, IS THIS A JOK OR WHAT?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714362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SO, BECAUSE OF THIS AND THIS AND THIS</a:t>
            </a:r>
            <a:endParaRPr lang="en-US" sz="60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08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8"/>
            <a:ext cx="2500330" cy="25003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502"/>
            <a:ext cx="2571768" cy="214312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8" name="صورة 22" descr="images (3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79371"/>
            <a:ext cx="2324100" cy="1920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9" name="صورة 17" descr="images-4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571750"/>
            <a:ext cx="3429024" cy="2357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0" name="صورة 17" descr="Description: 7.jpg"/>
          <p:cNvPicPr>
            <a:picLocks noChangeAspect="1" noChangeArrowheads="1"/>
          </p:cNvPicPr>
          <p:nvPr/>
        </p:nvPicPr>
        <p:blipFill>
          <a:blip r:embed="rId6"/>
          <a:srcRect l="5740" t="10313" r="5536" b="10915"/>
          <a:stretch>
            <a:fillRect/>
          </a:stretch>
        </p:blipFill>
        <p:spPr bwMode="auto">
          <a:xfrm>
            <a:off x="6500826" y="2857502"/>
            <a:ext cx="2500330" cy="22859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31" name="صورة 6" descr="Description: 23.jpg"/>
          <p:cNvPicPr>
            <a:picLocks noChangeAspect="1" noChangeArrowheads="1"/>
          </p:cNvPicPr>
          <p:nvPr/>
        </p:nvPicPr>
        <p:blipFill>
          <a:blip r:embed="rId7"/>
          <a:srcRect t="-5472" b="10399"/>
          <a:stretch>
            <a:fillRect/>
          </a:stretch>
        </p:blipFill>
        <p:spPr bwMode="auto">
          <a:xfrm>
            <a:off x="2786050" y="214296"/>
            <a:ext cx="3790945" cy="225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643056"/>
            <a:ext cx="8229600" cy="1579953"/>
          </a:xfrm>
        </p:spPr>
        <p:txBody>
          <a:bodyPr>
            <a:normAutofit fontScale="90000"/>
          </a:bodyPr>
          <a:lstStyle/>
          <a:p>
            <a:pPr algn="ctr" rtl="1"/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IMPORTANT WEB SITE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ar-IQ" sz="3600" dirty="0" smtClean="0"/>
              <a:t/>
            </a:r>
            <a:br>
              <a:rPr lang="ar-IQ" sz="36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Google Scholar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https://scholar.google.com/citations?user=2PIFs-IAAAAJ&amp;hl=en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Research Gate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https://www.researchgate.net/profile/Suzan_Al-Azizz/stats/recommendations?ref_hfsw=1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Academia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https://uobasrah.academia.edu/suzanalaziz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1131590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US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GIVE ME YOUR HAND AND GO ON</a:t>
            </a:r>
          </a:p>
          <a:p>
            <a:pPr algn="ctr" rtl="0"/>
            <a:endParaRPr 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  <a:p>
            <a:pPr algn="ctr" rtl="0"/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 PAD\Desktop\images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928940"/>
            <a:ext cx="2786050" cy="2214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35199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45" b="64232"/>
          <a:stretch/>
        </p:blipFill>
        <p:spPr>
          <a:xfrm>
            <a:off x="755576" y="214296"/>
            <a:ext cx="7848872" cy="4214327"/>
          </a:xfrm>
          <a:prstGeom prst="rect">
            <a:avLst/>
          </a:prstGeom>
        </p:spPr>
      </p:pic>
      <p:pic>
        <p:nvPicPr>
          <p:cNvPr id="1026" name="Picture 2" descr="C:\Users\THINK PAD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1500166" cy="1357322"/>
          </a:xfrm>
          <a:prstGeom prst="rect">
            <a:avLst/>
          </a:prstGeom>
          <a:noFill/>
        </p:spPr>
      </p:pic>
      <p:pic>
        <p:nvPicPr>
          <p:cNvPr id="1027" name="Picture 3" descr="C:\Users\THINK PAD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6110" y="3857634"/>
            <a:ext cx="2447922" cy="1214428"/>
          </a:xfrm>
          <a:prstGeom prst="rect">
            <a:avLst/>
          </a:prstGeom>
          <a:noFill/>
        </p:spPr>
      </p:pic>
      <p:pic>
        <p:nvPicPr>
          <p:cNvPr id="1028" name="Picture 4" descr="C:\Users\THINK PAD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82"/>
            <a:ext cx="2333625" cy="15716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5901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41151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NAME OF SUBJECT</a:t>
            </a:r>
            <a:b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VETERINARY 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PARASITOLOGY</a:t>
            </a:r>
            <a:endParaRPr lang="ar-IQ" sz="3600" b="1" dirty="0" smtClean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VETERINARY MEDICINE</a:t>
            </a:r>
          </a:p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BASRAH</a:t>
            </a:r>
          </a:p>
          <a:p>
            <a:pPr algn="ctr" rtl="0"/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THIRD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SEMESTARS 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1562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21315"/>
            <a:ext cx="86409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SEMESTARS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 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definitions of terms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living, transmission, life cycle, immunology</a:t>
            </a: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Platyhelminthes this is divided into: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Fasciolidae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Dicrocoelidae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Paramaphistomatidae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Schistosomatidae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Troglotrematidae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Echinostomatidae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Heterophyidae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Opisthorichidae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Taeniidae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Anoplocephaliadae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Thysanoidae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Divaineidae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Dipylidiidae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Hymenolepididae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Mesocestodiae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Diphyllobothriidae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360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-18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232648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 NEMATOHELMINTHE: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Nematoda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includes families below:</a:t>
            </a:r>
          </a:p>
          <a:p>
            <a:pPr algn="l" rtl="0"/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Ascaridae</a:t>
            </a:r>
            <a:r>
              <a:rPr lang="ar-IQ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ar-IQ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Hetrakidae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Subbuluridae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Rhabditidae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Trichonematidae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Ancylostomatidae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Trichostrongylidae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Dictyocaudlidae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Metastrongyloidae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Trichuridae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Trichinellidae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Spriuroidae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Fillariidae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818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23528" y="71420"/>
            <a:ext cx="84969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LECTURER AT FIRST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SEMESTAR</a:t>
            </a:r>
          </a:p>
          <a:p>
            <a:pPr algn="ctr" rtl="0"/>
            <a:endParaRPr lang="en-US" sz="32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 DR. SUZAN A. A.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AL-AZIZZ AND PROF. DR. ALAA TARIQ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TREMATODA</a:t>
            </a:r>
          </a:p>
          <a:p>
            <a:pPr algn="ctr" rtl="0"/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GHAZI Y. A.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ALEMARAH AND LCTE. DR. ALAA I. SOUD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NEMATOHEMINTHES</a:t>
            </a:r>
          </a:p>
          <a:p>
            <a:pPr algn="ctr" rtl="0"/>
            <a:endParaRPr lang="en-US" sz="28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DR. MUNA M.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JORI AND PROF. DR. ALAA TARIQ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084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195486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SEMESTARE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</a:t>
            </a: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Protozoa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Trichomonadae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Monocercomonadidae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Eimeriidae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Sarcocystidae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Cryptoseoridiidae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Plasmodiidae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Babesiidae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Theileriidae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Phylum: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Arthropoda includes families below:</a:t>
            </a:r>
          </a:p>
          <a:p>
            <a:pPr algn="l" rtl="0"/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Argasidae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Psorptidae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Tabanidae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Psychodidae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Simuliidae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Osteridae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Calliphoridae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Anthromyidae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Cimicidae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Haematopinidae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Linognathidae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Ischnocera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Amblycera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620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14486"/>
            <a:ext cx="9144000" cy="5143500"/>
          </a:xfrm>
          <a:prstGeom prst="rect">
            <a:avLst/>
          </a:prstGeom>
        </p:spPr>
      </p:pic>
      <p:sp>
        <p:nvSpPr>
          <p:cNvPr id="4" name="تمرير أفقي 3"/>
          <p:cNvSpPr/>
          <p:nvPr/>
        </p:nvSpPr>
        <p:spPr>
          <a:xfrm>
            <a:off x="395536" y="142858"/>
            <a:ext cx="8280920" cy="4536504"/>
          </a:xfrm>
          <a:prstGeom prst="horizontalScroll">
            <a:avLst/>
          </a:prstGeom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STRONG… ONE DAY YOU WILL BE ABLE TO LOOK BACK AND SAY I MADE IT. BUT NO SPOON FEEDING. DO IT BY YOUR HANDS ONLY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919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995" b="2888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67544" y="50004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ARE STUDING PARASITOLOGY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???????????????????</a:t>
            </a:r>
          </a:p>
          <a:p>
            <a:pPr algn="ctr" rtl="0"/>
            <a:endParaRPr lang="en-US" sz="36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and human is susceptible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any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parasite infections</a:t>
            </a:r>
          </a:p>
        </p:txBody>
      </p:sp>
      <p:pic>
        <p:nvPicPr>
          <p:cNvPr id="4098" name="Picture 2" descr="C:\Users\THINK PAD\Desktop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71650"/>
            <a:ext cx="4714908" cy="20145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6160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لتقى">
  <a:themeElements>
    <a:clrScheme name="ملتقى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ملتقى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ملتقى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374</Words>
  <Application>Microsoft Office PowerPoint</Application>
  <PresentationFormat>عرض على الشاشة (9:16)‏</PresentationFormat>
  <Paragraphs>64</Paragraphs>
  <Slides>14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ملتقى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  IMPORTANT WEB SITE  Google Scholar https://scholar.google.com/citations?user=2PIFs-IAAAAJ&amp;hl=en     Research Gate https://www.researchgate.net/profile/Suzan_Al-Azizz/stats/recommendations?ref_hfsw=1   Academia https://uobasrah.academia.edu/suzanalaziz  </vt:lpstr>
      <vt:lpstr>الشريحة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Ali Al-Basrawi</dc:creator>
  <cp:lastModifiedBy>THINK PAD</cp:lastModifiedBy>
  <cp:revision>44</cp:revision>
  <dcterms:created xsi:type="dcterms:W3CDTF">2017-08-24T09:10:02Z</dcterms:created>
  <dcterms:modified xsi:type="dcterms:W3CDTF">2025-09-22T06:04:26Z</dcterms:modified>
</cp:coreProperties>
</file>